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5"/>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5" r:id="rId20"/>
    <p:sldId id="302" r:id="rId21"/>
    <p:sldId id="306" r:id="rId22"/>
    <p:sldId id="267" r:id="rId23"/>
    <p:sldId id="304" r:id="rId24"/>
  </p:sldIdLst>
  <p:sldSz cx="9144000" cy="5143500" type="screen16x9"/>
  <p:notesSz cx="6858000" cy="9144000"/>
  <p:embeddedFontLst>
    <p:embeddedFont>
      <p:font typeface="Aptos Narrow" panose="020B000402020202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Merriweather Light" panose="00000400000000000000" pitchFamily="2" charset="0"/>
      <p:regular r:id="rId42"/>
      <p:bold r:id="rId43"/>
      <p:italic r:id="rId44"/>
      <p:boldItalic r:id="rId45"/>
    </p:embeddedFont>
    <p:embeddedFont>
      <p:font typeface="Merriweather Sans" pitchFamily="2" charset="0"/>
      <p:regular r:id="rId46"/>
      <p:bold r:id="rId47"/>
      <p:italic r:id="rId48"/>
      <p:boldItalic r:id="rId49"/>
    </p:embeddedFont>
    <p:embeddedFont>
      <p:font typeface="Nunito Sans"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Roboto" panose="02000000000000000000"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230A8B9-FBF9-E0E2-2378-14CD243ED0AC}"/>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AECCB479-9195-77F5-7873-039ECCC9D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DF428C6B-95B6-ACE5-5994-EA11961A3E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50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3.emf"/><Relationship Id="rId4" Type="http://schemas.openxmlformats.org/officeDocument/2006/relationships/package" Target="../embeddings/Microsoft_Excel_Worksheet.xlsx"/><Relationship Id="rId9"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package" Target="../embeddings/Microsoft_Excel_Worksheet3.xlsx"/></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Excel_Worksheet4.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40.emf"/><Relationship Id="rId4" Type="http://schemas.openxmlformats.org/officeDocument/2006/relationships/package" Target="../embeddings/Microsoft_Excel_Worksheet5.xlsx"/></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pic>
        <p:nvPicPr>
          <p:cNvPr id="115" name="Picture 114" descr="A green circle with a yellow triangle and blue triangle&#10;&#10;Description automatically generated">
            <a:extLst>
              <a:ext uri="{FF2B5EF4-FFF2-40B4-BE49-F238E27FC236}">
                <a16:creationId xmlns:a16="http://schemas.microsoft.com/office/drawing/2014/main" id="{47326096-0024-B1C1-549D-66E260582286}"/>
              </a:ext>
            </a:extLst>
          </p:cNvPr>
          <p:cNvPicPr>
            <a:picLocks noChangeAspect="1"/>
          </p:cNvPicPr>
          <p:nvPr/>
        </p:nvPicPr>
        <p:blipFill>
          <a:blip r:embed="rId4"/>
          <a:stretch>
            <a:fillRect/>
          </a:stretch>
        </p:blipFill>
        <p:spPr>
          <a:xfrm>
            <a:off x="7402416" y="352808"/>
            <a:ext cx="1643521" cy="1579798"/>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5"/>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6"/>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sp>
        <p:nvSpPr>
          <p:cNvPr id="117" name="TextBox 116">
            <a:extLst>
              <a:ext uri="{FF2B5EF4-FFF2-40B4-BE49-F238E27FC236}">
                <a16:creationId xmlns:a16="http://schemas.microsoft.com/office/drawing/2014/main" id="{83B3773B-197F-224D-7A88-364BEAB4F964}"/>
              </a:ext>
            </a:extLst>
          </p:cNvPr>
          <p:cNvSpPr txBox="1"/>
          <p:nvPr/>
        </p:nvSpPr>
        <p:spPr>
          <a:xfrm>
            <a:off x="7418815" y="1836308"/>
            <a:ext cx="1772572" cy="2839239"/>
          </a:xfrm>
          <a:prstGeom prst="rect">
            <a:avLst/>
          </a:prstGeom>
          <a:noFill/>
        </p:spPr>
        <p:txBody>
          <a:bodyPr wrap="square">
            <a:spAutoFit/>
          </a:bodyPr>
          <a:lstStyle/>
          <a:p>
            <a:r>
              <a:rPr lang="en-GB" sz="1050" dirty="0"/>
              <a:t>94% of the comments were positive, This indicates a high level of satisfaction among photography holidaymakers, suggesting that they have enjoyable and fulfilling experiences during their photography holidays. Such positive feedback is invaluable for tour operators and travel agencies, as it highlights the effectiveness of their services and the overall satisfaction of their customers.</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7"/>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8"/>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71035" y="523592"/>
            <a:ext cx="8754604" cy="22317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related activities, visiting popular locations, and a substantial portion being repeat visitors. 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3285592471"/>
              </p:ext>
            </p:extLst>
          </p:nvPr>
        </p:nvGraphicFramePr>
        <p:xfrm>
          <a:off x="294469" y="832840"/>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A3CEED27-829A-0693-FB11-ACC583D5B88C}"/>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887760"/>
            <a:ext cx="7956452" cy="3018827"/>
          </a:xfrm>
          <a:prstGeom prst="rect">
            <a:avLst/>
          </a:prstGeom>
        </p:spPr>
      </p:pic>
    </p:spTree>
    <p:extLst>
      <p:ext uri="{BB962C8B-B14F-4D97-AF65-F5344CB8AC3E}">
        <p14:creationId xmlns:p14="http://schemas.microsoft.com/office/powerpoint/2010/main" val="189293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856767734"/>
              </p:ext>
            </p:extLst>
          </p:nvPr>
        </p:nvGraphicFramePr>
        <p:xfrm>
          <a:off x="202081" y="910435"/>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202081" y="910435"/>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6" name="Picture 5">
            <a:extLst>
              <a:ext uri="{FF2B5EF4-FFF2-40B4-BE49-F238E27FC236}">
                <a16:creationId xmlns:a16="http://schemas.microsoft.com/office/drawing/2014/main" id="{B8E6B675-F1AB-4EA0-1C05-2CB19548CC87}"/>
              </a:ext>
            </a:extLst>
          </p:cNvPr>
          <p:cNvPicPr>
            <a:picLocks noChangeAspect="1"/>
          </p:cNvPicPr>
          <p:nvPr/>
        </p:nvPicPr>
        <p:blipFill>
          <a:blip r:embed="rId6"/>
          <a:stretch>
            <a:fillRect/>
          </a:stretch>
        </p:blipFill>
        <p:spPr>
          <a:xfrm>
            <a:off x="2386085" y="794091"/>
            <a:ext cx="6780521" cy="2445055"/>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1E922056-0F4E-60F9-7118-B81EBA187564}"/>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AC5618-F894-B215-31E5-2BD07FD1625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69588A9E-1429-63D9-5213-1D0363C85292}"/>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8562B87F-DF5E-7416-9215-853DE7B7B8D3}"/>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11F5EBE5-F7AD-4E87-26F9-51DAEFA9DFB4}"/>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spTree>
    <p:extLst>
      <p:ext uri="{BB962C8B-B14F-4D97-AF65-F5344CB8AC3E}">
        <p14:creationId xmlns:p14="http://schemas.microsoft.com/office/powerpoint/2010/main" val="362084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3419965645"/>
              </p:ext>
            </p:extLst>
          </p:nvPr>
        </p:nvGraphicFramePr>
        <p:xfrm>
          <a:off x="570854" y="1585750"/>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570854" y="1585750"/>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493363" y="747654"/>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893BEF1E-5673-0F9B-47B0-73E005845DE7}"/>
              </a:ext>
            </a:extLst>
          </p:cNvPr>
          <p:cNvPicPr>
            <a:picLocks noChangeAspect="1"/>
          </p:cNvPicPr>
          <p:nvPr/>
        </p:nvPicPr>
        <p:blipFill>
          <a:blip r:embed="rId4"/>
          <a:stretch>
            <a:fillRect/>
          </a:stretch>
        </p:blipFill>
        <p:spPr>
          <a:xfrm>
            <a:off x="310612" y="367753"/>
            <a:ext cx="8461430" cy="4672206"/>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617776" y="1872454"/>
            <a:ext cx="2526224" cy="1323439"/>
          </a:xfrm>
          <a:prstGeom prst="rect">
            <a:avLst/>
          </a:prstGeom>
          <a:noFill/>
        </p:spPr>
        <p:txBody>
          <a:bodyPr wrap="square">
            <a:spAutoFit/>
          </a:bodyPr>
          <a:lstStyle/>
          <a:p>
            <a:r>
              <a:rPr lang="en-GB" sz="1000" b="1" dirty="0"/>
              <a:t>The pandemic had a notable impact on travel plans, causing a decline in both photography and non-photography holidays. </a:t>
            </a:r>
          </a:p>
          <a:p>
            <a:r>
              <a:rPr lang="en-GB" sz="1000" b="1" dirty="0"/>
              <a:t>The severity of the impact was more pronounced in photography holidays, possibly due to travel restrictions and concerns over health and safety</a:t>
            </a:r>
            <a:r>
              <a:rPr lang="en-GB" sz="1000" dirty="0"/>
              <a:t>.</a:t>
            </a:r>
          </a:p>
        </p:txBody>
      </p:sp>
      <p:pic>
        <p:nvPicPr>
          <p:cNvPr id="4" name="Picture 3">
            <a:extLst>
              <a:ext uri="{FF2B5EF4-FFF2-40B4-BE49-F238E27FC236}">
                <a16:creationId xmlns:a16="http://schemas.microsoft.com/office/drawing/2014/main" id="{1537D852-1EE7-CDD0-10DF-C181A7B73E8C}"/>
              </a:ext>
            </a:extLst>
          </p:cNvPr>
          <p:cNvPicPr>
            <a:picLocks noChangeAspect="1"/>
          </p:cNvPicPr>
          <p:nvPr/>
        </p:nvPicPr>
        <p:blipFill>
          <a:blip r:embed="rId5"/>
          <a:stretch>
            <a:fillRect/>
          </a:stretch>
        </p:blipFill>
        <p:spPr>
          <a:xfrm>
            <a:off x="7415443" y="866298"/>
            <a:ext cx="1283153" cy="479419"/>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0" y="0"/>
            <a:ext cx="9144000" cy="5143500"/>
          </a:xfrm>
          <a:prstGeom prst="rect">
            <a:avLst/>
          </a:prstGeom>
        </p:spPr>
      </p:pic>
      <p:pic>
        <p:nvPicPr>
          <p:cNvPr id="26" name="Picture 25">
            <a:extLst>
              <a:ext uri="{FF2B5EF4-FFF2-40B4-BE49-F238E27FC236}">
                <a16:creationId xmlns:a16="http://schemas.microsoft.com/office/drawing/2014/main" id="{053769AE-89C7-A236-23C6-A604290BE57D}"/>
              </a:ext>
            </a:extLst>
          </p:cNvPr>
          <p:cNvPicPr>
            <a:picLocks noChangeAspect="1"/>
          </p:cNvPicPr>
          <p:nvPr/>
        </p:nvPicPr>
        <p:blipFill>
          <a:blip r:embed="rId4"/>
          <a:srcRect/>
          <a:stretch/>
        </p:blipFill>
        <p:spPr>
          <a:xfrm>
            <a:off x="137951" y="327773"/>
            <a:ext cx="8357864" cy="4742218"/>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40% of photography holidaymakers prefer to immerse themselves in the natural world.</a:t>
            </a:r>
          </a:p>
        </p:txBody>
      </p:sp>
      <p:sp>
        <p:nvSpPr>
          <p:cNvPr id="18" name="TextBox 17">
            <a:extLst>
              <a:ext uri="{FF2B5EF4-FFF2-40B4-BE49-F238E27FC236}">
                <a16:creationId xmlns:a16="http://schemas.microsoft.com/office/drawing/2014/main" id="{8954950C-9C9D-5878-FC24-034EEE3F3E87}"/>
              </a:ext>
            </a:extLst>
          </p:cNvPr>
          <p:cNvSpPr txBox="1"/>
          <p:nvPr/>
        </p:nvSpPr>
        <p:spPr>
          <a:xfrm>
            <a:off x="4823546" y="1396741"/>
            <a:ext cx="2896789" cy="707886"/>
          </a:xfrm>
          <a:prstGeom prst="rect">
            <a:avLst/>
          </a:prstGeom>
          <a:noFill/>
        </p:spPr>
        <p:txBody>
          <a:bodyPr wrap="square">
            <a:spAutoFit/>
          </a:bodyPr>
          <a:lstStyle/>
          <a:p>
            <a:r>
              <a:rPr lang="en-GB" sz="1000" b="1" dirty="0"/>
              <a:t>Historical sites </a:t>
            </a:r>
            <a:r>
              <a:rPr lang="en-GB" sz="1000" dirty="0"/>
              <a:t>attract 4.23% of photography holidaymakers, reflecting an interest in capturing the architectural and cultural heritage of different destinations.</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5"/>
          <a:stretch>
            <a:fillRect/>
          </a:stretch>
        </p:blipFill>
        <p:spPr>
          <a:xfrm>
            <a:off x="1361673" y="707216"/>
            <a:ext cx="2111359" cy="1621652"/>
          </a:xfrm>
          <a:prstGeom prst="rect">
            <a:avLst/>
          </a:prstGeom>
        </p:spPr>
      </p:pic>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6"/>
          <a:stretch>
            <a:fillRect/>
          </a:stretch>
        </p:blipFill>
        <p:spPr>
          <a:xfrm>
            <a:off x="5245231" y="2077058"/>
            <a:ext cx="2329855" cy="1728048"/>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6549676" y="3738700"/>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descr="A screenshot of a computer&#10;&#10;Description automatically generated">
            <a:extLst>
              <a:ext uri="{FF2B5EF4-FFF2-40B4-BE49-F238E27FC236}">
                <a16:creationId xmlns:a16="http://schemas.microsoft.com/office/drawing/2014/main" id="{1E300101-37B1-0F5B-7BEF-D80FFAC0BCB0}"/>
              </a:ext>
            </a:extLst>
          </p:cNvPr>
          <p:cNvPicPr>
            <a:picLocks noChangeAspect="1"/>
          </p:cNvPicPr>
          <p:nvPr/>
        </p:nvPicPr>
        <p:blipFill>
          <a:blip r:embed="rId7"/>
          <a:stretch>
            <a:fillRect/>
          </a:stretch>
        </p:blipFill>
        <p:spPr>
          <a:xfrm>
            <a:off x="7731086" y="624809"/>
            <a:ext cx="1334854" cy="133485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3"/>
          <a:stretch>
            <a:fillRect/>
          </a:stretch>
        </p:blipFill>
        <p:spPr>
          <a:xfrm>
            <a:off x="2653003" y="480267"/>
            <a:ext cx="3352589" cy="454410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4"/>
          <a:stretch>
            <a:fillRect/>
          </a:stretch>
        </p:blipFill>
        <p:spPr>
          <a:xfrm>
            <a:off x="4998436" y="516760"/>
            <a:ext cx="868393" cy="560695"/>
          </a:xfrm>
          <a:prstGeom prst="rect">
            <a:avLst/>
          </a:prstGeom>
        </p:spPr>
      </p:pic>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a:t>
            </a:r>
            <a:r>
              <a:rPr lang="en-GB" sz="1000" b="1" dirty="0" err="1">
                <a:latin typeface="+mn-lt"/>
              </a:rPr>
              <a:t>Eliya</a:t>
            </a:r>
            <a:r>
              <a:rPr lang="en-GB" sz="1000" b="1" dirty="0">
                <a:latin typeface="+mn-lt"/>
              </a:rPr>
              <a:t> </a:t>
            </a:r>
            <a:r>
              <a:rPr lang="en-GB" sz="1000" dirty="0">
                <a:latin typeface="+mn-lt"/>
              </a:rPr>
              <a:t>stands out as the most positively perceived city in terms of photography holidays, with 13.59 % of total sentiment comments being positive.</a:t>
            </a:r>
          </a:p>
          <a:p>
            <a:endParaRPr lang="en-GB" sz="1000" dirty="0">
              <a:latin typeface="+mn-lt"/>
            </a:endParaRPr>
          </a:p>
          <a:p>
            <a:r>
              <a:rPr lang="en-GB" sz="1000" dirty="0">
                <a:latin typeface="+mn-lt"/>
              </a:rPr>
              <a:t>Following Nuwara </a:t>
            </a:r>
            <a:r>
              <a:rPr lang="en-GB" sz="1000" dirty="0" err="1">
                <a:latin typeface="+mn-lt"/>
              </a:rPr>
              <a:t>Eliya</a:t>
            </a:r>
            <a:r>
              <a:rPr lang="en-GB" sz="1000" dirty="0">
                <a:latin typeface="+mn-lt"/>
              </a:rPr>
              <a:t>, </a:t>
            </a:r>
            <a:r>
              <a:rPr lang="en-GB" sz="1000" b="1" dirty="0">
                <a:latin typeface="+mn-lt"/>
              </a:rPr>
              <a:t>Kandy</a:t>
            </a:r>
            <a:r>
              <a:rPr lang="en-GB" sz="1000" dirty="0">
                <a:latin typeface="+mn-lt"/>
              </a:rPr>
              <a:t> has 8.60% positive comments, placing it in a prominent second place.</a:t>
            </a:r>
          </a:p>
          <a:p>
            <a:endParaRPr lang="en-GB" sz="1000" dirty="0">
              <a:latin typeface="+mn-lt"/>
            </a:endParaRPr>
          </a:p>
          <a:p>
            <a:r>
              <a:rPr lang="en-GB" sz="1000" dirty="0">
                <a:latin typeface="+mn-lt"/>
              </a:rPr>
              <a:t>Cities with lower percentages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0.14%, show limited but present positive feedback, suggesting potential areas for growth in photo tourism.</a:t>
            </a:r>
          </a:p>
        </p:txBody>
      </p:sp>
      <p:pic>
        <p:nvPicPr>
          <p:cNvPr id="66" name="Picture 65">
            <a:extLst>
              <a:ext uri="{FF2B5EF4-FFF2-40B4-BE49-F238E27FC236}">
                <a16:creationId xmlns:a16="http://schemas.microsoft.com/office/drawing/2014/main" id="{2BD92C08-BEA6-E21A-586D-8B73D8619B7E}"/>
              </a:ext>
            </a:extLst>
          </p:cNvPr>
          <p:cNvPicPr>
            <a:picLocks noChangeAspect="1"/>
          </p:cNvPicPr>
          <p:nvPr/>
        </p:nvPicPr>
        <p:blipFill>
          <a:blip r:embed="rId5"/>
          <a:stretch>
            <a:fillRect/>
          </a:stretch>
        </p:blipFill>
        <p:spPr>
          <a:xfrm>
            <a:off x="111212" y="386162"/>
            <a:ext cx="2369593" cy="4657274"/>
          </a:xfrm>
          <a:prstGeom prst="rect">
            <a:avLst/>
          </a:prstGeom>
        </p:spPr>
      </p:pic>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6" name="Picture 5" descr="A map of the world with a graph&#10;&#10;Description automatically generated">
            <a:extLst>
              <a:ext uri="{FF2B5EF4-FFF2-40B4-BE49-F238E27FC236}">
                <a16:creationId xmlns:a16="http://schemas.microsoft.com/office/drawing/2014/main" id="{C3EC0688-2AA5-0CF1-84B9-C50BE86A94D8}"/>
              </a:ext>
            </a:extLst>
          </p:cNvPr>
          <p:cNvPicPr>
            <a:picLocks noChangeAspect="1"/>
          </p:cNvPicPr>
          <p:nvPr/>
        </p:nvPicPr>
        <p:blipFill>
          <a:blip r:embed="rId4"/>
          <a:stretch>
            <a:fillRect/>
          </a:stretch>
        </p:blipFill>
        <p:spPr>
          <a:xfrm>
            <a:off x="301744" y="288047"/>
            <a:ext cx="8508301" cy="4761122"/>
          </a:xfrm>
          <a:prstGeom prst="rect">
            <a:avLst/>
          </a:prstGeom>
        </p:spPr>
      </p:pic>
      <p:sp>
        <p:nvSpPr>
          <p:cNvPr id="17" name="TextBox 16">
            <a:extLst>
              <a:ext uri="{FF2B5EF4-FFF2-40B4-BE49-F238E27FC236}">
                <a16:creationId xmlns:a16="http://schemas.microsoft.com/office/drawing/2014/main" id="{B7BEED9B-BE06-15B9-5582-65788E3BB803}"/>
              </a:ext>
            </a:extLst>
          </p:cNvPr>
          <p:cNvSpPr txBox="1"/>
          <p:nvPr/>
        </p:nvSpPr>
        <p:spPr>
          <a:xfrm>
            <a:off x="4827250" y="3906219"/>
            <a:ext cx="4129741" cy="938719"/>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screenshot of a computer&#10;&#10;Description automatically generated">
            <a:extLst>
              <a:ext uri="{FF2B5EF4-FFF2-40B4-BE49-F238E27FC236}">
                <a16:creationId xmlns:a16="http://schemas.microsoft.com/office/drawing/2014/main" id="{E2A88A74-3289-D414-4BAD-5682C949126B}"/>
              </a:ext>
            </a:extLst>
          </p:cNvPr>
          <p:cNvPicPr>
            <a:picLocks noChangeAspect="1"/>
          </p:cNvPicPr>
          <p:nvPr/>
        </p:nvPicPr>
        <p:blipFill>
          <a:blip r:embed="rId5"/>
          <a:stretch>
            <a:fillRect/>
          </a:stretch>
        </p:blipFill>
        <p:spPr>
          <a:xfrm>
            <a:off x="619287" y="1045871"/>
            <a:ext cx="1752600" cy="2047875"/>
          </a:xfrm>
          <a:prstGeom prst="rect">
            <a:avLst/>
          </a:prstGeom>
        </p:spPr>
      </p:pic>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green circle with a yellow triangle and blue triangle&#10;&#10;Description automatically generated">
            <a:extLst>
              <a:ext uri="{FF2B5EF4-FFF2-40B4-BE49-F238E27FC236}">
                <a16:creationId xmlns:a16="http://schemas.microsoft.com/office/drawing/2014/main" id="{B8B943DF-F4E7-3A3B-4C50-5E73A37BD3D7}"/>
              </a:ext>
            </a:extLst>
          </p:cNvPr>
          <p:cNvPicPr>
            <a:picLocks noChangeAspect="1"/>
          </p:cNvPicPr>
          <p:nvPr/>
        </p:nvPicPr>
        <p:blipFill>
          <a:blip r:embed="rId3"/>
          <a:stretch>
            <a:fillRect/>
          </a:stretch>
        </p:blipFill>
        <p:spPr>
          <a:xfrm>
            <a:off x="1923007" y="393708"/>
            <a:ext cx="4819700" cy="4632829"/>
          </a:xfrm>
          <a:prstGeom prst="rect">
            <a:avLst/>
          </a:prstGeom>
        </p:spPr>
      </p:pic>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0" u="none" strike="noStrike" dirty="0">
                <a:solidFill>
                  <a:srgbClr val="000000"/>
                </a:solidFill>
                <a:effectLst/>
                <a:latin typeface="+mn-lt"/>
              </a:rPr>
              <a:t>Brief Gardens is a masterpiece of landscaping.</a:t>
            </a:r>
          </a:p>
          <a:p>
            <a:r>
              <a:rPr lang="en-GB" sz="1000" b="0" i="0" u="none" strike="noStrike" dirty="0">
                <a:solidFill>
                  <a:srgbClr val="000000"/>
                </a:solidFill>
                <a:effectLst/>
                <a:latin typeface="+mn-lt"/>
              </a:rPr>
              <a:t>I could have spent all day here, observing the play of light and shadow in the changing daylight. It is also a wonderful opportunity for photography. A single visit will hardly do it justice. This was my second visit, and I shall certainly return in another season.</a:t>
            </a:r>
            <a:r>
              <a:rPr lang="en-GB" sz="1000"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I've visited Sri Lanka three times over the recent years and always make a visit to jungle beach. This time I was shocked and saddened to see how much rubbish and plastic were left on the beach. …</a:t>
            </a:r>
            <a:endParaRPr lang="en-GB" sz="1000" dirty="0">
              <a:latin typeface="+mn-lt"/>
            </a:endParaRP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5063297"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742030" y="1455917"/>
            <a:ext cx="1117733" cy="9316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A quick stop at this place on the way to south beaches from </a:t>
            </a:r>
            <a:r>
              <a:rPr lang="en-GB" sz="1000" dirty="0">
                <a:latin typeface="+mn-lt"/>
              </a:rPr>
              <a:t>E</a:t>
            </a:r>
            <a:r>
              <a:rPr lang="en-GB" sz="1000" b="0" i="0" u="none" strike="noStrike" dirty="0">
                <a:solidFill>
                  <a:srgbClr val="000000"/>
                </a:solidFill>
                <a:effectLst/>
                <a:latin typeface="+mn-lt"/>
              </a:rPr>
              <a:t>lla. Right in the road. Big cascading waterfall, but pretty average one with nothing special or extraordinary. Good for a stopover and photo opportunity.</a:t>
            </a:r>
            <a:r>
              <a:rPr lang="en-GB" sz="1000" dirty="0">
                <a:latin typeface="+mn-lt"/>
              </a:rPr>
              <a:t> </a:t>
            </a:r>
          </a:p>
        </p:txBody>
      </p: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452336" y="1340527"/>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9963</TotalTime>
  <Words>1400</Words>
  <Application>Microsoft Office PowerPoint</Application>
  <PresentationFormat>On-screen Show (16:9)</PresentationFormat>
  <Paragraphs>165</Paragraphs>
  <Slides>21</Slides>
  <Notes>19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6" baseType="lpstr">
      <vt:lpstr>Avenir</vt:lpstr>
      <vt:lpstr>Merriweather Sans</vt:lpstr>
      <vt:lpstr>Roboto</vt:lpstr>
      <vt:lpstr>Aptos Narrow</vt:lpstr>
      <vt:lpstr>Merriweather Light</vt:lpstr>
      <vt:lpstr>Helvetica Neue</vt:lpstr>
      <vt:lpstr>Arial</vt:lpstr>
      <vt:lpstr>Proxima Nova</vt:lpstr>
      <vt:lpstr>Nunito Sans</vt:lpstr>
      <vt:lpstr>Merriweather</vt:lpstr>
      <vt:lpstr>Georgia</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Photography and non-photography</vt:lpstr>
      <vt:lpstr>Activity table</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Rosh R</dc:creator>
  <cp:lastModifiedBy>Rosh R</cp:lastModifiedBy>
  <cp:revision>145</cp:revision>
  <dcterms:modified xsi:type="dcterms:W3CDTF">2025-02-04T19:04:33Z</dcterms:modified>
</cp:coreProperties>
</file>